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7315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КП · 2026 · ДВА РЕШЕНИЯ · СОЦИАЛЬНЫЕ СЕТИ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188720"/>
            <a:ext cx="1097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400" b="1" i="0">
                <a:solidFill>
                  <a:srgbClr val="E53E3E"/>
                </a:solidFill>
                <a:latin typeface="Arial Black"/>
              </a:defRPr>
            </a:pPr>
            <a:r>
              <a:t>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08760" y="1188720"/>
            <a:ext cx="1097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400" b="1" i="0">
                <a:solidFill>
                  <a:srgbClr val="F5A623"/>
                </a:solidFill>
                <a:latin typeface="Arial Black"/>
              </a:defRPr>
            </a:pPr>
            <a:r>
              <a:t>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137160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0" i="0">
                <a:solidFill>
                  <a:srgbClr val="6E7590"/>
                </a:solidFill>
                <a:latin typeface="Consolas"/>
              </a:defRPr>
            </a:pPr>
            <a:r>
              <a:t>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137160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 i="0">
                <a:solidFill>
                  <a:srgbClr val="F3F5FA"/>
                </a:solidFill>
                <a:latin typeface="Calibri"/>
              </a:defRPr>
            </a:pPr>
            <a:r>
              <a:t>LEDGY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103120"/>
            <a:ext cx="10058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200" b="1" i="0">
                <a:solidFill>
                  <a:srgbClr val="F3F5FA"/>
                </a:solidFill>
                <a:latin typeface="Calibri"/>
              </a:defRPr>
            </a:pPr>
            <a:r>
              <a:t>продвижение А7</a:t>
            </a:r>
            <a:br/>
            <a:r>
              <a:t>в социальных сетях.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40480"/>
            <a:ext cx="8229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0">
                <a:solidFill>
                  <a:srgbClr val="A4ABC2"/>
                </a:solidFill>
                <a:latin typeface="Calibri"/>
              </a:defRPr>
            </a:pPr>
            <a:r>
              <a:t>масс-посев TikTok + Reels и пул из 30 AI-блогеров — управляемая медиа-инфраструктура без аукционных войн и зависимости от одного канала.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4846320"/>
            <a:ext cx="2468880" cy="128016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493776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0" i="1">
                <a:solidFill>
                  <a:srgbClr val="FF6BD6"/>
                </a:solidFill>
                <a:latin typeface="Georgia"/>
              </a:defRPr>
            </a:pPr>
            <a:r>
              <a:t>50М+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557784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просмотров / период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57600" y="4846320"/>
            <a:ext cx="2468880" cy="128016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40480" y="493776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0" i="1">
                <a:solidFill>
                  <a:srgbClr val="FF6BD6"/>
                </a:solidFill>
                <a:latin typeface="Georgia"/>
              </a:defRPr>
            </a:pPr>
            <a:r>
              <a:t>0,35₽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40480" y="557784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средний CPV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4846320"/>
            <a:ext cx="2468880" cy="128016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0" y="493776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0" i="1">
                <a:solidFill>
                  <a:srgbClr val="FF6BD6"/>
                </a:solidFill>
                <a:latin typeface="Georgia"/>
              </a:defRPr>
            </a:pPr>
            <a: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0" y="557784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AI-блогеров в пуле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4846320"/>
            <a:ext cx="2468880" cy="128016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0" y="493776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0" i="1">
                <a:solidFill>
                  <a:srgbClr val="FF6BD6"/>
                </a:solidFill>
                <a:latin typeface="Georgia"/>
              </a:defRPr>
            </a:pPr>
            <a:r>
              <a:t>100+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26880" y="557784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стран в охвате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6217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А7 × LEDGY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62895" y="62179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01 / 09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7315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01 · ПРОБЛЕМА РЫНКА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1887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 i="0">
                <a:solidFill>
                  <a:srgbClr val="F3F5FA"/>
                </a:solidFill>
                <a:latin typeface="Calibri"/>
              </a:defRPr>
            </a:pPr>
            <a:r>
              <a:t>классический маркетинг</a:t>
            </a:r>
            <a:br/>
            <a:r>
              <a:t>не масштабируется.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560320"/>
            <a:ext cx="3108960" cy="256032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26517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01 / таргет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20040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 i="0">
                <a:solidFill>
                  <a:srgbClr val="F3F5FA"/>
                </a:solidFill>
                <a:latin typeface="Calibri"/>
              </a:defRPr>
            </a:pPr>
            <a:r>
              <a:t>дорого и тесно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749039"/>
            <a:ext cx="2743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A4ABC2"/>
                </a:solidFill>
                <a:latin typeface="Calibri"/>
              </a:defRPr>
            </a:pPr>
            <a:r>
              <a:t>CPV 3–10₽ против органики. баннерная слепота, аукционные войны и метка «реклама» = минус доверие.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2560320"/>
            <a:ext cx="3108960" cy="256032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26517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02 / инфлюенсеры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320040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 i="0">
                <a:solidFill>
                  <a:srgbClr val="F3F5FA"/>
                </a:solidFill>
                <a:latin typeface="Calibri"/>
              </a:defRPr>
            </a:pPr>
            <a:r>
              <a:t>рискованно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0560" y="3749039"/>
            <a:ext cx="2743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A4ABC2"/>
                </a:solidFill>
                <a:latin typeface="Calibri"/>
              </a:defRPr>
            </a:pPr>
            <a:r>
              <a:t>нельзя включить 30 каналов в один день. блогер уходит, подводит, тон плывёт — контент непредсказуем.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0960" y="2560320"/>
            <a:ext cx="3108960" cy="256032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0" y="26517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03 / охват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63840" y="320040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 i="0">
                <a:solidFill>
                  <a:srgbClr val="F3F5FA"/>
                </a:solidFill>
                <a:latin typeface="Calibri"/>
              </a:defRPr>
            </a:pPr>
            <a:r>
              <a:t>органика падает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63840" y="3749039"/>
            <a:ext cx="2743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A4ABC2"/>
                </a:solidFill>
                <a:latin typeface="Calibri"/>
              </a:defRPr>
            </a:pPr>
            <a:r>
              <a:t>органический reach постов упал в 5–10×. алгоритмы приоритизируют видео и нативную вовлечённость.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5394960"/>
            <a:ext cx="10332720" cy="731520"/>
          </a:xfrm>
          <a:prstGeom prst="roundRect">
            <a:avLst/>
          </a:prstGeom>
          <a:solidFill>
            <a:srgbClr val="14101A"/>
          </a:solidFill>
          <a:ln w="12700">
            <a:solidFill>
              <a:srgbClr val="F03B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88720" y="548640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FF6BD6"/>
                </a:solidFill>
                <a:latin typeface="Consolas"/>
              </a:defRPr>
            </a:pPr>
            <a:r>
              <a:t>решение 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0" y="548640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F3F5FA"/>
                </a:solidFill>
                <a:latin typeface="Calibri"/>
              </a:defRPr>
            </a:pPr>
            <a:r>
              <a:t>масштабируемая AI-инфраструктура: управляемый контент-поток без зависимости от одного блогера или бюджета аукциона.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6217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А7 × LEDGY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62895" y="62179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02 / 09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7315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РЕШЕНИЕ 01 / 02 · МАСШТАБ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188720"/>
            <a:ext cx="5029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 i="0">
                <a:solidFill>
                  <a:srgbClr val="F3F5FA"/>
                </a:solidFill>
                <a:latin typeface="Calibri"/>
              </a:defRPr>
            </a:pPr>
            <a:r>
              <a:t>масс-посев</a:t>
            </a:r>
            <a:br/>
            <a:r>
              <a:t>TikTok + Reels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60320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A4ABC2"/>
                </a:solidFill>
                <a:latin typeface="Calibri"/>
              </a:defRPr>
            </a:pPr>
            <a:r>
              <a:t>синхронная публикация тысяч коротких видео через сеть аккаунтов. алгоритм TikTok подхватывает и распространяет органически — без аукциона.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474720"/>
            <a:ext cx="2286000" cy="9144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3520440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0" i="0">
                <a:solidFill>
                  <a:srgbClr val="F3F5FA"/>
                </a:solidFill>
                <a:latin typeface="Georgia"/>
              </a:defRPr>
            </a:pPr>
            <a:r>
              <a:t>50K–500K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977639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видео / месяц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74720" y="3474720"/>
            <a:ext cx="2286000" cy="9144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7600" y="3520440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0" i="0">
                <a:solidFill>
                  <a:srgbClr val="F3F5FA"/>
                </a:solidFill>
                <a:latin typeface="Georgia"/>
              </a:defRPr>
            </a:pPr>
            <a:r>
              <a:t>2 500+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3977639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активных аккаунтов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4663440"/>
            <a:ext cx="5029200" cy="1645920"/>
          </a:xfrm>
          <a:prstGeom prst="roundRect">
            <a:avLst/>
          </a:prstGeom>
          <a:solidFill>
            <a:srgbClr val="0A1218"/>
          </a:solidFill>
          <a:ln w="12700">
            <a:solidFill>
              <a:srgbClr val="168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475488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7AF5FF"/>
                </a:solidFill>
                <a:latin typeface="Consolas"/>
              </a:defRPr>
            </a:pPr>
            <a:r>
              <a:t>ГОРЯЧИЕ ИНФОПОВОДЫ А7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5120640"/>
            <a:ext cx="4572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D6DBEA"/>
                </a:solidFill>
                <a:latin typeface="Calibri"/>
              </a:defRPr>
            </a:pPr>
            <a:r>
              <a:t>› ЧМ 2026 — международные платежи</a:t>
            </a:r>
            <a:br/>
            <a:r>
              <a:t>› вексель А7 — 10% в валюте</a:t>
            </a:r>
            <a:br/>
            <a:r>
              <a:t>› финцентр Владивосток</a:t>
            </a:r>
            <a:br/>
            <a:r>
              <a:t>› кейсы ВЭД и импорт/экспорт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0" y="73152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КАК РАБОТАЕТ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83680" y="1188720"/>
            <a:ext cx="457200" cy="45720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0" y="118872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6BD6"/>
                </a:solidFill>
                <a:latin typeface="Consolas"/>
              </a:defRPr>
            </a:pPr>
            <a:r>
              <a:t>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23760" y="118872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контент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23760" y="1508760"/>
            <a:ext cx="4114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кейсы платежей А7, образовательные ролики про ВЭД, инфоповоды и сторителлинг.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83680" y="2560320"/>
            <a:ext cx="457200" cy="45720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83680" y="256032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6BD6"/>
                </a:solidFill>
                <a:latin typeface="Consolas"/>
              </a:defRPr>
            </a:pPr>
            <a: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23760" y="256032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массовый посев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3760" y="2880360"/>
            <a:ext cx="4114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одновременная публикация на тысячи аккаунтов TikTok по всем целевым ГЕО.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583680" y="3931920"/>
            <a:ext cx="457200" cy="45720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0" y="393192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6BD6"/>
                </a:solidFill>
                <a:latin typeface="Consolas"/>
              </a:defRPr>
            </a:pPr>
            <a: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3760" y="393192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вирусный охват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23760" y="4251960"/>
            <a:ext cx="4114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алгоритм TikTok усиливает органику в разы — стоимость просмотра без аукционной войны.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83680" y="5303520"/>
            <a:ext cx="457200" cy="45720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0" y="530352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6BD6"/>
                </a:solidFill>
                <a:latin typeface="Consolas"/>
              </a:defRPr>
            </a:pPr>
            <a:r>
              <a:t>04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23760" y="530352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отчётность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23760" y="5623560"/>
            <a:ext cx="4114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еженедельные срезы: просмотры, охват, вовлечённость, атрибуция к смыслам А7.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6217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А7 × LEDGY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62895" y="62179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03 / 09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7315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02 · CPV — СТУПЕНЧАТАЯ ГРАДАЦИЯ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188720"/>
            <a:ext cx="5486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 i="0">
                <a:solidFill>
                  <a:srgbClr val="F3F5FA"/>
                </a:solidFill>
                <a:latin typeface="Calibri"/>
              </a:defRPr>
            </a:pPr>
            <a:r>
              <a:t>чем больше объём,</a:t>
            </a:r>
            <a:br/>
            <a:r>
              <a:t>тем дешевле просмотр.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0" y="137160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A4ABC2"/>
                </a:solidFill>
                <a:latin typeface="Calibri"/>
              </a:defRPr>
            </a:pPr>
            <a:r>
              <a:t>цена per-view снижается с ростом закупки. оптимальный объём — 40–80M просмотров.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560320"/>
            <a:ext cx="10332720" cy="457200"/>
          </a:xfrm>
          <a:prstGeom prst="roundRect">
            <a:avLst/>
          </a:prstGeom>
          <a:solidFill>
            <a:srgbClr val="140C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60604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FF6BD6"/>
                </a:solidFill>
                <a:latin typeface="Consolas"/>
              </a:defRPr>
            </a:pPr>
            <a:r>
              <a:t>ОБЪЁМ ПРОСМОТРОВ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260604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FF6BD6"/>
                </a:solidFill>
                <a:latin typeface="Consolas"/>
              </a:defRPr>
            </a:pPr>
            <a:r>
              <a:t>CPV (БЕЗ НДС)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19" y="260604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FF6BD6"/>
                </a:solidFill>
                <a:latin typeface="Consolas"/>
              </a:defRPr>
            </a:pPr>
            <a:r>
              <a:t>СКИДКА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3063240"/>
            <a:ext cx="10332720" cy="54864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31089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F3F5FA"/>
                </a:solidFill>
                <a:latin typeface="Calibri"/>
              </a:defRPr>
            </a:pPr>
            <a:r>
              <a:t>1 — 20M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3081528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F3F5FA"/>
                </a:solidFill>
                <a:latin typeface="Georgia"/>
              </a:defRPr>
            </a:pPr>
            <a:r>
              <a:t>0,25 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6720" y="315468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A4ABC2"/>
                </a:solidFill>
                <a:latin typeface="Consolas"/>
              </a:defRPr>
            </a:pPr>
            <a:r>
              <a:t>базовый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703320"/>
            <a:ext cx="10332720" cy="54864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97280" y="374904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F3F5FA"/>
                </a:solidFill>
                <a:latin typeface="Calibri"/>
              </a:defRPr>
            </a:pPr>
            <a:r>
              <a:t>20 — 40M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3721608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F3F5FA"/>
                </a:solidFill>
                <a:latin typeface="Georgia"/>
              </a:defRPr>
            </a:pPr>
            <a:r>
              <a:t>0,24 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6720" y="37947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A4ABC2"/>
                </a:solidFill>
                <a:latin typeface="Consolas"/>
              </a:defRPr>
            </a:pPr>
            <a:r>
              <a:t>−4%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4343400"/>
            <a:ext cx="10332720" cy="548640"/>
          </a:xfrm>
          <a:prstGeom prst="roundRect">
            <a:avLst/>
          </a:prstGeom>
          <a:solidFill>
            <a:srgbClr val="140C18"/>
          </a:solidFill>
          <a:ln w="12700">
            <a:solidFill>
              <a:srgbClr val="F03B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" y="43891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FF6BD6"/>
                </a:solidFill>
                <a:latin typeface="Calibri"/>
              </a:defRPr>
            </a:pPr>
            <a:r>
              <a:t>40 — 80M  ★ ОПТИМУМ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4361688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FF6BD6"/>
                </a:solidFill>
                <a:latin typeface="Georgia"/>
              </a:defRPr>
            </a:pPr>
            <a:r>
              <a:t>0,23 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6720" y="443484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FF6BD6"/>
                </a:solidFill>
                <a:latin typeface="Consolas"/>
              </a:defRPr>
            </a:pPr>
            <a:r>
              <a:t>−8%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4400" y="4983479"/>
            <a:ext cx="10332720" cy="54864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97280" y="5029199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F3F5FA"/>
                </a:solidFill>
                <a:latin typeface="Calibri"/>
              </a:defRPr>
            </a:pPr>
            <a:r>
              <a:t>80 — 160M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0" y="5001767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F3F5FA"/>
                </a:solidFill>
                <a:latin typeface="Georgia"/>
              </a:defRPr>
            </a:pPr>
            <a:r>
              <a:t>0,21 ₽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20" y="5074919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A4ABC2"/>
                </a:solidFill>
                <a:latin typeface="Consolas"/>
              </a:defRPr>
            </a:pPr>
            <a:r>
              <a:t>−16%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14400" y="5623560"/>
            <a:ext cx="10332720" cy="54864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97280" y="566928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F3F5FA"/>
                </a:solidFill>
                <a:latin typeface="Calibri"/>
              </a:defRPr>
            </a:pPr>
            <a:r>
              <a:t>от 160M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0" y="5641848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F3F5FA"/>
                </a:solidFill>
                <a:latin typeface="Georgia"/>
              </a:defRPr>
            </a:pPr>
            <a:r>
              <a:t>0,20 ₽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0" y="57150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A4ABC2"/>
                </a:solidFill>
                <a:latin typeface="Consolas"/>
              </a:defRPr>
            </a:pPr>
            <a:r>
              <a:t>−20%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400" y="630936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старт в Instagram Reels + дубли в TikTok и YouTube Shorts. докрутка под VK и другие площадки — +1 месяц разработки.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6217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А7 × LEDGY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62895" y="62179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04 / 09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7315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РЕШЕНИЕ 02 / 02 · КОНТРОЛЬ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188720"/>
            <a:ext cx="5029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 i="0">
                <a:solidFill>
                  <a:srgbClr val="F3F5FA"/>
                </a:solidFill>
                <a:latin typeface="Calibri"/>
              </a:defRPr>
            </a:pPr>
            <a:r>
              <a:t>пул из 30</a:t>
            </a:r>
            <a:br/>
            <a:r>
              <a:t>AI-блогеров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60320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A4ABC2"/>
                </a:solidFill>
                <a:latin typeface="Calibri"/>
              </a:defRPr>
            </a:pPr>
            <a:r>
              <a:t>управляемая медиа-армия: 30 собственных AI-персон в разных нишах. ежедневно публикуют контент и синхронно активируются под кампанию А7.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474720"/>
            <a:ext cx="1554480" cy="9144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3520440"/>
            <a:ext cx="1280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0" i="0">
                <a:solidFill>
                  <a:srgbClr val="F3F5FA"/>
                </a:solidFill>
                <a:latin typeface="Georgia"/>
              </a:defRPr>
            </a:pPr>
            <a:r>
              <a:t>60+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3977639"/>
            <a:ext cx="1280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роликов / день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651760" y="3474720"/>
            <a:ext cx="1554480" cy="9144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788920" y="3520440"/>
            <a:ext cx="1280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0" i="0">
                <a:solidFill>
                  <a:srgbClr val="F3F5FA"/>
                </a:solidFill>
                <a:latin typeface="Georgia"/>
              </a:defRPr>
            </a:pPr>
            <a: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88920" y="3977639"/>
            <a:ext cx="1280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площадки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0" y="3474720"/>
            <a:ext cx="1554480" cy="9144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26280" y="3520440"/>
            <a:ext cx="1280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0" i="0">
                <a:solidFill>
                  <a:srgbClr val="F3F5FA"/>
                </a:solidFill>
                <a:latin typeface="Georgia"/>
              </a:defRPr>
            </a:pPr>
            <a:r>
              <a:t>30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80" y="3977639"/>
            <a:ext cx="1280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AI-персон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4663440"/>
            <a:ext cx="5029200" cy="1371600"/>
          </a:xfrm>
          <a:prstGeom prst="roundRect">
            <a:avLst/>
          </a:prstGeom>
          <a:solidFill>
            <a:srgbClr val="140A14"/>
          </a:solidFill>
          <a:ln w="12700">
            <a:solidFill>
              <a:srgbClr val="F03B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88720" y="475488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FF6BD6"/>
                </a:solidFill>
                <a:latin typeface="Consolas"/>
              </a:defRPr>
            </a:pPr>
            <a:r>
              <a:t>ИИ-ПЕРЕГЕНЕРАЦИЯ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5120640"/>
            <a:ext cx="4572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D6DBEA"/>
                </a:solidFill>
                <a:latin typeface="Calibri"/>
              </a:defRPr>
            </a:pPr>
            <a:r>
              <a:t>1–3 исходных ролика → 100 000+ уникальных вариантов через внутреннюю комбинаторику. каждый ролик уникален — алгоритмы не распознают дублирование.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0" y="73152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AI-БЛОГЕР = МЕДИА-ЮНИТ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83680" y="1188720"/>
            <a:ext cx="5029200" cy="13716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0" y="132588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паспорт персоны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0" y="169164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identity, бэкстори, ниша, аудитория, тон голоса, табу и ограничения.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583680" y="2834640"/>
            <a:ext cx="5029200" cy="13716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0" y="297180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визуальный lock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0" y="333756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единое лицо, которое не «плывёт» между роликами — character identity prompt + reference set.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583680" y="4480560"/>
            <a:ext cx="5029200" cy="13716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0" y="461772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контент-пайплайн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0" y="498348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сценарии → сборка → прогрев → публикация → аналитика. всё в одной экосистеме.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6217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А7 × LEDGY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62895" y="62179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05 / 09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7315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03 · РЕАЛЬНЫЕ РЕЗУЛЬТАТЫ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1887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 i="0">
                <a:solidFill>
                  <a:srgbClr val="F3F5FA"/>
                </a:solidFill>
                <a:latin typeface="Calibri"/>
              </a:defRPr>
            </a:pPr>
            <a:r>
              <a:t>кейсы — работаем</a:t>
            </a:r>
            <a:br/>
            <a:r>
              <a:t>с топ-брендами.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560320"/>
            <a:ext cx="3200400" cy="36576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F03B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26517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FF6BD6"/>
                </a:solidFill>
                <a:latin typeface="Consolas"/>
              </a:defRPr>
            </a:pPr>
            <a:r>
              <a:t>букмекер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01752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 i="0">
                <a:solidFill>
                  <a:srgbClr val="F3F5FA"/>
                </a:solidFill>
                <a:latin typeface="Calibri"/>
              </a:defRPr>
            </a:pPr>
            <a:r>
              <a:t>Winline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566160"/>
            <a:ext cx="2743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#winline_делает_разницу — масс-посев + 23 блогера-миллионника.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0" y="4389120"/>
            <a:ext cx="1280160" cy="82296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88720" y="443484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FF6BD6"/>
                </a:solidFill>
                <a:latin typeface="Georgia"/>
              </a:defRPr>
            </a:pPr>
            <a:r>
              <a:t>125M+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48463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6E7590"/>
                </a:solidFill>
                <a:latin typeface="Consolas"/>
              </a:defRPr>
            </a:pPr>
            <a:r>
              <a:t>просмотров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60320" y="4389120"/>
            <a:ext cx="1280160" cy="82296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651760" y="443484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FF6BD6"/>
                </a:solidFill>
                <a:latin typeface="Georgia"/>
              </a:defRPr>
            </a:pPr>
            <a:r>
              <a:t>653K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51760" y="48463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6E7590"/>
                </a:solidFill>
                <a:latin typeface="Consolas"/>
              </a:defRPr>
            </a:pPr>
            <a:r>
              <a:t>роликов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53949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7AF5FF"/>
                </a:solidFill>
                <a:latin typeface="Consolas"/>
              </a:defRPr>
            </a:pPr>
            <a:r>
              <a:t>+25% к KPI кампании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89120" y="2560320"/>
            <a:ext cx="3200400" cy="36576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00" y="26517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стриминг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301752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 i="0">
                <a:solidFill>
                  <a:srgbClr val="F3F5FA"/>
                </a:solidFill>
                <a:latin typeface="Calibri"/>
              </a:defRPr>
            </a:pPr>
            <a:r>
              <a:t>IVI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3566160"/>
            <a:ext cx="2743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виральный трек + массовый посев. рост узнаваемости через UGC.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4389120"/>
            <a:ext cx="1280160" cy="82296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63440" y="443484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F3F5FA"/>
                </a:solidFill>
                <a:latin typeface="Georgia"/>
              </a:defRPr>
            </a:pPr>
            <a:r>
              <a:t>180M+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63440" y="48463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6E7590"/>
                </a:solidFill>
                <a:latin typeface="Consolas"/>
              </a:defRPr>
            </a:pPr>
            <a:r>
              <a:t>просмотров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035040" y="4389120"/>
            <a:ext cx="1280160" cy="82296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26480" y="443484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F3F5FA"/>
                </a:solidFill>
                <a:latin typeface="Georgia"/>
              </a:defRPr>
            </a:pPr>
            <a:r>
              <a:t>930K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26480" y="48463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6E7590"/>
                </a:solidFill>
                <a:latin typeface="Consolas"/>
              </a:defRPr>
            </a:pPr>
            <a:r>
              <a:t>роликов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53949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7AF5FF"/>
                </a:solidFill>
                <a:latin typeface="Consolas"/>
              </a:defRPr>
            </a:pPr>
            <a:r>
              <a:t>+45% к знанию бренда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863840" y="2560320"/>
            <a:ext cx="3200400" cy="365760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46720" y="26517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FMCG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0" y="301752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 i="0">
                <a:solidFill>
                  <a:srgbClr val="F3F5FA"/>
                </a:solidFill>
                <a:latin typeface="Calibri"/>
              </a:defRPr>
            </a:pPr>
            <a:r>
              <a:t>Oreo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46720" y="3566160"/>
            <a:ext cx="2743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игровой интерактив + посев. рекордная международная кампания.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046720" y="4389120"/>
            <a:ext cx="2743200" cy="82296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138160" y="443484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F3F5FA"/>
                </a:solidFill>
                <a:latin typeface="Georgia"/>
              </a:defRPr>
            </a:pPr>
            <a:r>
              <a:t>2,7 млрд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38160" y="484632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6E7590"/>
                </a:solidFill>
                <a:latin typeface="Consolas"/>
              </a:defRPr>
            </a:pPr>
            <a:r>
              <a:t>просмотров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46720" y="53949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7AF5FF"/>
                </a:solidFill>
                <a:latin typeface="Consolas"/>
              </a:defRPr>
            </a:pPr>
            <a:r>
              <a:t>100+ стран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1520" y="6217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А7 × LEDGY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362895" y="62179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06 / 09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7315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04 · ТЕХНОЛОГИЯ ПОД КАПОТОМ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1887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 i="0">
                <a:solidFill>
                  <a:srgbClr val="F3F5FA"/>
                </a:solidFill>
                <a:latin typeface="Calibri"/>
              </a:defRPr>
            </a:pPr>
            <a:r>
              <a:t>единый пайплайн</a:t>
            </a:r>
            <a:br/>
            <a:r>
              <a:t>от идеи до публикации.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743200"/>
            <a:ext cx="2011680" cy="109728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283464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 i="0">
                <a:solidFill>
                  <a:srgbClr val="F3F5FA"/>
                </a:solidFill>
                <a:latin typeface="Calibri"/>
              </a:defRPr>
            </a:pPr>
            <a:r>
              <a:t>сценарий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29184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FF6BD6"/>
                </a:solidFill>
                <a:latin typeface="Consolas"/>
              </a:defRPr>
            </a:pPr>
            <a:r>
              <a:t>5scene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17520" y="2926080"/>
            <a:ext cx="457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 i="0">
                <a:solidFill>
                  <a:srgbClr val="F03BBE"/>
                </a:solidFill>
                <a:latin typeface="Consolas"/>
              </a:defRPr>
            </a:pPr>
            <a: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749039" y="2743200"/>
            <a:ext cx="2011680" cy="109728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31919" y="283464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 i="0">
                <a:solidFill>
                  <a:srgbClr val="F3F5FA"/>
                </a:solidFill>
                <a:latin typeface="Calibri"/>
              </a:defRPr>
            </a:pPr>
            <a:r>
              <a:t>сборка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31919" y="329184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B48CFF"/>
                </a:solidFill>
                <a:latin typeface="Consolas"/>
              </a:defRPr>
            </a:pPr>
            <a:r>
              <a:t>D4 Compositor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52159" y="2926080"/>
            <a:ext cx="457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 i="0">
                <a:solidFill>
                  <a:srgbClr val="F03BBE"/>
                </a:solidFill>
                <a:latin typeface="Consolas"/>
              </a:defRPr>
            </a:pPr>
            <a: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0" y="2743200"/>
            <a:ext cx="2011680" cy="109728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66560" y="283464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 i="0">
                <a:solidFill>
                  <a:srgbClr val="F3F5FA"/>
                </a:solidFill>
                <a:latin typeface="Calibri"/>
              </a:defRPr>
            </a:pPr>
            <a:r>
              <a:t>публикация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0" y="329184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7AF5FF"/>
                </a:solidFill>
                <a:latin typeface="Consolas"/>
              </a:defRPr>
            </a:pPr>
            <a:r>
              <a:t>Uploader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0" y="2926080"/>
            <a:ext cx="457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 i="0">
                <a:solidFill>
                  <a:srgbClr val="F03BBE"/>
                </a:solidFill>
                <a:latin typeface="Consolas"/>
              </a:defRPr>
            </a:pPr>
            <a: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418320" y="2743200"/>
            <a:ext cx="2011680" cy="109728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1200" y="283464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 i="0">
                <a:solidFill>
                  <a:srgbClr val="F3F5FA"/>
                </a:solidFill>
                <a:latin typeface="Calibri"/>
              </a:defRPr>
            </a:pPr>
            <a:r>
              <a:t>аналитика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01200" y="329184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3DE0A6"/>
                </a:solidFill>
                <a:latin typeface="Consolas"/>
              </a:defRPr>
            </a:pPr>
            <a:r>
              <a:t>Attribution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4297680"/>
            <a:ext cx="10332720" cy="1828800"/>
          </a:xfrm>
          <a:prstGeom prst="roundRect">
            <a:avLst/>
          </a:prstGeom>
          <a:solidFill>
            <a:srgbClr val="100C14"/>
          </a:solidFill>
          <a:ln w="12700">
            <a:solidFill>
              <a:srgbClr val="F03B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371600" y="448056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0" i="0">
                <a:solidFill>
                  <a:srgbClr val="F3F5FA"/>
                </a:solidFill>
                <a:latin typeface="Georgia"/>
              </a:defRPr>
            </a:pPr>
            <a:r>
              <a:t>1–3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512064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ИСХОДНЫХ РОЛИКА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0" y="4663440"/>
            <a:ext cx="914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 i="0">
                <a:solidFill>
                  <a:srgbClr val="F03BBE"/>
                </a:solidFill>
                <a:latin typeface="Consolas"/>
              </a:defRPr>
            </a:pPr>
            <a:r>
              <a:t>×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0" y="448056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0" i="0">
                <a:solidFill>
                  <a:srgbClr val="FF6BD6"/>
                </a:solidFill>
                <a:latin typeface="Georgia"/>
              </a:defRPr>
            </a:pPr>
            <a:r>
              <a:t>100K+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0" y="512064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6E7590"/>
                </a:solidFill>
                <a:latin typeface="Consolas"/>
              </a:defRPr>
            </a:pPr>
            <a:r>
              <a:t>УНИКАЛЬНЫХ ВАРИАНТОВ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5440680"/>
            <a:ext cx="6400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A4ABC2"/>
                </a:solidFill>
                <a:latin typeface="Calibri"/>
              </a:defRPr>
            </a:pPr>
            <a:r>
              <a:t>внутренняя комбинаторика перебирает сцены, звук и визуал. каждый ролик уникален — алгоритмы не распознают дублирование.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6217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А7 × LEDGY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362895" y="62179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07 / 09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7315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AF5FF"/>
                </a:solidFill>
                <a:latin typeface="Consolas"/>
              </a:defRPr>
            </a:pPr>
            <a:r>
              <a:t>05 · ПАКЕТЫ И ГАРАНТИЯ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1887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 i="0">
                <a:solidFill>
                  <a:srgbClr val="F3F5FA"/>
                </a:solidFill>
                <a:latin typeface="Calibri"/>
              </a:defRPr>
            </a:pPr>
            <a:r>
              <a:t>прозрачные пакеты —</a:t>
            </a:r>
            <a:br/>
            <a:r>
              <a:t>с гарантией просмотров.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560320"/>
            <a:ext cx="5029200" cy="384048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88720" y="26517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6E7590"/>
                </a:solidFill>
                <a:latin typeface="Consolas"/>
              </a:defRPr>
            </a:pPr>
            <a:r>
              <a:t>пакет / 3 месяца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3017520"/>
            <a:ext cx="4572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 i="0">
                <a:solidFill>
                  <a:srgbClr val="F3F5FA"/>
                </a:solidFill>
                <a:latin typeface="Georgia"/>
              </a:defRPr>
            </a:pPr>
            <a:r>
              <a:t>5 000 000 ₽/мес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361188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A4ABC2"/>
                </a:solidFill>
                <a:latin typeface="Consolas"/>
              </a:defRPr>
            </a:pPr>
            <a:r>
              <a:t>15 000 000 ₽ за период · CPV 0,35₽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88720" y="4023360"/>
            <a:ext cx="4480560" cy="73152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40690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 i="0">
                <a:solidFill>
                  <a:srgbClr val="F3F5FA"/>
                </a:solidFill>
                <a:latin typeface="Georgia"/>
              </a:defRPr>
            </a:pPr>
            <a:r>
              <a:t>42 000 000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443484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6E7590"/>
                </a:solidFill>
                <a:latin typeface="Consolas"/>
              </a:defRPr>
            </a:pPr>
            <a:r>
              <a:t>ГАРАНТИЯ ПРОСМОТРОВ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4937760"/>
            <a:ext cx="4480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D6DBEA"/>
                </a:solidFill>
                <a:latin typeface="Calibri"/>
              </a:defRPr>
            </a:pPr>
            <a:r>
              <a:t>✓  30 AI-блогеров, мульти-ниша</a:t>
            </a:r>
            <a:br/>
            <a:r>
              <a:t>✓  60+ роликов / день на 3 площадки</a:t>
            </a:r>
            <a:br/>
            <a:r>
              <a:t>✓  прогрев и буст аккаунтов</a:t>
            </a:r>
            <a:br/>
            <a:r>
              <a:t>✓  аналитика и атрибуция</a:t>
            </a:r>
            <a:br/>
            <a:r>
              <a:t>✓  product placement смыслов А7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0" y="2560320"/>
            <a:ext cx="5029200" cy="384048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F03B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0" y="26517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FF6BD6"/>
                </a:solidFill>
                <a:latin typeface="Consolas"/>
              </a:defRPr>
            </a:pPr>
            <a:r>
              <a:t>пакет / 6 месяцев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75520" y="265176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1" i="0">
                <a:solidFill>
                  <a:srgbClr val="070910"/>
                </a:solidFill>
                <a:latin typeface="Consolas"/>
              </a:defRPr>
            </a:pPr>
            <a:r>
              <a:t>ВЫГОДНЕЕ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75120" y="3017520"/>
            <a:ext cx="4572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 i="0">
                <a:solidFill>
                  <a:srgbClr val="FF6BD6"/>
                </a:solidFill>
                <a:latin typeface="Georgia"/>
              </a:defRPr>
            </a:pPr>
            <a:r>
              <a:t>4 700 000 ₽/мес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75120" y="361188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A4ABC2"/>
                </a:solidFill>
                <a:latin typeface="Consolas"/>
              </a:defRPr>
            </a:pPr>
            <a:r>
              <a:t>28 200 000 ₽ за период · −6% · CPV 0,35₽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675120" y="4023360"/>
            <a:ext cx="4480560" cy="731520"/>
          </a:xfrm>
          <a:prstGeom prst="roundRect">
            <a:avLst/>
          </a:prstGeom>
          <a:solidFill>
            <a:srgbClr val="121623"/>
          </a:solidFill>
          <a:ln w="12700">
            <a:solidFill>
              <a:srgbClr val="F03B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58000" y="40690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 i="0">
                <a:solidFill>
                  <a:srgbClr val="FF6BD6"/>
                </a:solidFill>
                <a:latin typeface="Georgia"/>
              </a:defRPr>
            </a:pPr>
            <a:r>
              <a:t>85 000 000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0" y="443484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6E7590"/>
                </a:solidFill>
                <a:latin typeface="Consolas"/>
              </a:defRPr>
            </a:pPr>
            <a:r>
              <a:t>ГАРАНТИЯ ПРОСМОТРОВ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75120" y="4937760"/>
            <a:ext cx="4480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D6DBEA"/>
                </a:solidFill>
                <a:latin typeface="Calibri"/>
              </a:defRPr>
            </a:pPr>
            <a:r>
              <a:t>✓  всё из пакета 3 месяца</a:t>
            </a:r>
            <a:br/>
            <a:r>
              <a:t>✓  скидка −6% на весь период</a:t>
            </a:r>
            <a:br/>
            <a:r>
              <a:t>✓  приоритетная поддержка</a:t>
            </a:r>
            <a:br/>
            <a:r>
              <a:t>✓  расширенная аналитика</a:t>
            </a:r>
            <a:br/>
            <a:r>
              <a:t>✓  первыми на новые площадки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6217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А7 × LEDGY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62895" y="62179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08 / 09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0" y="109728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4400" b="1" i="0">
                <a:solidFill>
                  <a:srgbClr val="E53E3E"/>
                </a:solidFill>
                <a:latin typeface="Arial Black"/>
              </a:defRPr>
            </a:pPr>
            <a:r>
              <a:t>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46320" y="1097280"/>
            <a:ext cx="731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 i="0">
                <a:solidFill>
                  <a:srgbClr val="F5A623"/>
                </a:solidFill>
                <a:latin typeface="Arial Black"/>
              </a:defRPr>
            </a:pPr>
            <a: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0" y="123444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 i="0">
                <a:solidFill>
                  <a:srgbClr val="6E7590"/>
                </a:solidFill>
                <a:latin typeface="Consolas"/>
              </a:defRPr>
            </a:pPr>
            <a:r>
              <a:t>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52160" y="123444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 i="0">
                <a:solidFill>
                  <a:srgbClr val="F3F5FA"/>
                </a:solidFill>
                <a:latin typeface="Calibri"/>
              </a:defRPr>
            </a:pPr>
            <a:r>
              <a:t>LEDGY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01168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0" b="1" i="0">
                <a:solidFill>
                  <a:srgbClr val="F3F5FA"/>
                </a:solidFill>
                <a:latin typeface="Calibri"/>
              </a:defRPr>
            </a:pPr>
            <a:r>
              <a:t>запускаем пилот.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3200400"/>
            <a:ext cx="8503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 i="0">
                <a:solidFill>
                  <a:srgbClr val="A4ABC2"/>
                </a:solidFill>
                <a:latin typeface="Calibri"/>
              </a:defRPr>
            </a:pPr>
            <a:r>
              <a:t>ваш контент увидят миллионы. два решения, полный контроль, гарантия просмотров — на одном пайплайне.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71600" y="4389120"/>
            <a:ext cx="2194560" cy="128016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554480" y="44805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FF6BD6"/>
                </a:solidFill>
                <a:latin typeface="Consolas"/>
              </a:defRPr>
            </a:pPr>
            <a: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484632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договор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5212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A4ABC2"/>
                </a:solidFill>
                <a:latin typeface="Consolas"/>
              </a:defRPr>
            </a:pPr>
            <a:r>
              <a:t>→ неделя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11880" y="4754880"/>
            <a:ext cx="365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 i="0">
                <a:solidFill>
                  <a:srgbClr val="F03BBE"/>
                </a:solidFill>
                <a:latin typeface="Consolas"/>
              </a:defRPr>
            </a:pPr>
            <a: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31920" y="4389120"/>
            <a:ext cx="2194560" cy="128016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114800" y="44805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FF6BD6"/>
                </a:solidFill>
                <a:latin typeface="Consolas"/>
              </a:defRPr>
            </a:pPr>
            <a: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0" y="484632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настройка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0" y="5212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A4ABC2"/>
                </a:solidFill>
                <a:latin typeface="Consolas"/>
              </a:defRPr>
            </a:pPr>
            <a:r>
              <a:t>→ недели 2–3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4754880"/>
            <a:ext cx="365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 i="0">
                <a:solidFill>
                  <a:srgbClr val="F03BBE"/>
                </a:solidFill>
                <a:latin typeface="Consolas"/>
              </a:defRPr>
            </a:pPr>
            <a:r>
              <a:t>→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92240" y="4389120"/>
            <a:ext cx="2194560" cy="128016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675120" y="44805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FF6BD6"/>
                </a:solidFill>
                <a:latin typeface="Consolas"/>
              </a:defRPr>
            </a:pPr>
            <a: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75120" y="484632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первый контент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75120" y="5212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A4ABC2"/>
                </a:solidFill>
                <a:latin typeface="Consolas"/>
              </a:defRPr>
            </a:pPr>
            <a:r>
              <a:t>→ неделя 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32520" y="4754880"/>
            <a:ext cx="365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 i="0">
                <a:solidFill>
                  <a:srgbClr val="F03BBE"/>
                </a:solidFill>
                <a:latin typeface="Consolas"/>
              </a:defRPr>
            </a:pPr>
            <a:r>
              <a:t>→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052559" y="4389120"/>
            <a:ext cx="2194560" cy="1280160"/>
          </a:xfrm>
          <a:prstGeom prst="roundRect">
            <a:avLst/>
          </a:prstGeom>
          <a:solidFill>
            <a:srgbClr val="0C0F18"/>
          </a:solidFill>
          <a:ln w="12700">
            <a:solidFill>
              <a:srgbClr val="242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235439" y="44805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FF6BD6"/>
                </a:solidFill>
                <a:latin typeface="Consolas"/>
              </a:defRPr>
            </a:pPr>
            <a: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35439" y="484632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3F5FA"/>
                </a:solidFill>
                <a:latin typeface="Calibri"/>
              </a:defRPr>
            </a:pPr>
            <a:r>
              <a:t>отчёт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35439" y="5212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A4ABC2"/>
                </a:solidFill>
                <a:latin typeface="Consolas"/>
              </a:defRPr>
            </a:pPr>
            <a:r>
              <a:t>→ еженедельно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6217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А7 × LEDGY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62895" y="62179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590"/>
                </a:solidFill>
                <a:latin typeface="Consolas"/>
              </a:defRPr>
            </a:pPr>
            <a:r>
              <a:t>09 / 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